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4" r:id="rId6"/>
    <p:sldId id="266" r:id="rId7"/>
    <p:sldId id="265" r:id="rId8"/>
    <p:sldId id="259" r:id="rId9"/>
    <p:sldId id="260" r:id="rId10"/>
    <p:sldId id="261" r:id="rId11"/>
    <p:sldId id="267" r:id="rId12"/>
    <p:sldId id="276" r:id="rId13"/>
    <p:sldId id="262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2" r:id="rId22"/>
    <p:sldId id="277" r:id="rId23"/>
    <p:sldId id="278" r:id="rId24"/>
    <p:sldId id="279" r:id="rId25"/>
    <p:sldId id="280" r:id="rId26"/>
    <p:sldId id="282" r:id="rId27"/>
    <p:sldId id="284" r:id="rId28"/>
    <p:sldId id="283" r:id="rId29"/>
    <p:sldId id="285" r:id="rId30"/>
    <p:sldId id="286" r:id="rId31"/>
    <p:sldId id="290" r:id="rId32"/>
    <p:sldId id="287" r:id="rId33"/>
    <p:sldId id="288" r:id="rId34"/>
    <p:sldId id="281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3" autoAdjust="0"/>
    <p:restoredTop sz="94660"/>
  </p:normalViewPr>
  <p:slideViewPr>
    <p:cSldViewPr>
      <p:cViewPr varScale="1">
        <p:scale>
          <a:sx n="106" d="100"/>
          <a:sy n="106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8B7EE-DFB9-4A7E-83BB-73779A547235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mtronix.com.br/" TargetMode="External"/><Relationship Id="rId2" Type="http://schemas.openxmlformats.org/officeDocument/2006/relationships/hyperlink" Target="http://www.cram.org.b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486400" cy="566738"/>
          </a:xfrm>
        </p:spPr>
        <p:txBody>
          <a:bodyPr>
            <a:noAutofit/>
          </a:bodyPr>
          <a:lstStyle/>
          <a:p>
            <a:r>
              <a:rPr lang="pt-BR" sz="4400" dirty="0" smtClean="0"/>
              <a:t>Estações Repetidoras</a:t>
            </a:r>
            <a:endParaRPr lang="en-US" sz="4400" dirty="0"/>
          </a:p>
        </p:txBody>
      </p:sp>
      <p:sp>
        <p:nvSpPr>
          <p:cNvPr id="3" name="Subtítulo 2"/>
          <p:cNvSpPr>
            <a:spLocks noGrp="1"/>
          </p:cNvSpPr>
          <p:nvPr>
            <p:ph type="body" sz="half" idx="2"/>
          </p:nvPr>
        </p:nvSpPr>
        <p:spPr>
          <a:xfrm>
            <a:off x="1676400" y="1066800"/>
            <a:ext cx="5486400" cy="457200"/>
          </a:xfrm>
        </p:spPr>
        <p:txBody>
          <a:bodyPr/>
          <a:lstStyle/>
          <a:p>
            <a:r>
              <a:rPr lang="pt-BR" i="1" dirty="0" smtClean="0"/>
              <a:t>Por PY2JF – João R. S. G. Ferreira</a:t>
            </a:r>
            <a:endParaRPr lang="en-US" i="1" dirty="0"/>
          </a:p>
        </p:txBody>
      </p:sp>
      <p:pic>
        <p:nvPicPr>
          <p:cNvPr id="1026" name="Picture 2" descr="C:\Users\Jerry\Desktop\Palestra\Repetidoras 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0"/>
            <a:ext cx="4980372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Controladora	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Chaveamento do TX</a:t>
            </a:r>
          </a:p>
          <a:p>
            <a:r>
              <a:rPr lang="pt-BR" dirty="0" err="1" smtClean="0"/>
              <a:t>Interfaceamento</a:t>
            </a:r>
            <a:r>
              <a:rPr lang="pt-BR" dirty="0" smtClean="0"/>
              <a:t> de áudio</a:t>
            </a:r>
          </a:p>
          <a:p>
            <a:r>
              <a:rPr lang="pt-BR" dirty="0" smtClean="0"/>
              <a:t>Rabicho (</a:t>
            </a:r>
            <a:r>
              <a:rPr lang="pt-BR" dirty="0" err="1" smtClean="0"/>
              <a:t>Tail</a:t>
            </a:r>
            <a:r>
              <a:rPr lang="pt-BR" dirty="0" smtClean="0"/>
              <a:t>)</a:t>
            </a:r>
          </a:p>
          <a:p>
            <a:r>
              <a:rPr lang="pt-BR" dirty="0" smtClean="0"/>
              <a:t>Identificador (CW ou voz)</a:t>
            </a:r>
          </a:p>
          <a:p>
            <a:r>
              <a:rPr lang="pt-BR" dirty="0" smtClean="0"/>
              <a:t>Controle Liga/desliga remoto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198120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Corte de TX</a:t>
            </a:r>
          </a:p>
          <a:p>
            <a:r>
              <a:rPr lang="pt-BR" dirty="0" smtClean="0"/>
              <a:t>Desenvolvimento da Elektra 2000</a:t>
            </a:r>
          </a:p>
          <a:p>
            <a:r>
              <a:rPr lang="pt-BR" dirty="0" smtClean="0"/>
              <a:t>Mais de 40 países</a:t>
            </a:r>
          </a:p>
          <a:p>
            <a:r>
              <a:rPr lang="pt-BR" dirty="0" smtClean="0"/>
              <a:t>43 funções</a:t>
            </a:r>
          </a:p>
        </p:txBody>
      </p:sp>
      <p:pic>
        <p:nvPicPr>
          <p:cNvPr id="5122" name="Picture 2" descr="C:\Users\Jerry\Desktop\Palestra\ele_l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410200" cy="317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Subtom</a:t>
            </a:r>
            <a:endParaRPr lang="en-US" dirty="0"/>
          </a:p>
        </p:txBody>
      </p:sp>
      <p:pic>
        <p:nvPicPr>
          <p:cNvPr id="13314" name="Picture 2" descr="C:\Users\Jerry\Desktop\Palestra\ctc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19400"/>
            <a:ext cx="4724400" cy="3179658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1676400" y="14478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400" dirty="0" smtClean="0"/>
              <a:t>Limita Interferências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Adiciona atraso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Sistema Irradiante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Antena Colinear de </a:t>
            </a:r>
          </a:p>
          <a:p>
            <a:pPr>
              <a:buNone/>
            </a:pPr>
            <a:r>
              <a:rPr lang="pt-BR" dirty="0" smtClean="0"/>
              <a:t>Dipolos ou Vertical 5/8?</a:t>
            </a:r>
          </a:p>
          <a:p>
            <a:r>
              <a:rPr lang="pt-BR" dirty="0" smtClean="0"/>
              <a:t>Dipolo</a:t>
            </a:r>
          </a:p>
          <a:p>
            <a:pPr lvl="1"/>
            <a:r>
              <a:rPr lang="pt-BR" dirty="0" smtClean="0"/>
              <a:t> melhor em locais altos</a:t>
            </a:r>
          </a:p>
          <a:p>
            <a:pPr lvl="1"/>
            <a:r>
              <a:rPr lang="pt-BR" dirty="0" smtClean="0"/>
              <a:t>Direcional</a:t>
            </a:r>
          </a:p>
          <a:p>
            <a:r>
              <a:rPr lang="pt-BR" dirty="0" smtClean="0"/>
              <a:t>Vertical</a:t>
            </a:r>
          </a:p>
          <a:p>
            <a:pPr lvl="1"/>
            <a:r>
              <a:rPr lang="pt-BR" dirty="0" smtClean="0"/>
              <a:t>Melhor em locais baixos</a:t>
            </a:r>
          </a:p>
          <a:p>
            <a:pPr lvl="1"/>
            <a:r>
              <a:rPr lang="pt-BR" dirty="0" err="1" smtClean="0"/>
              <a:t>Omnidirecional</a:t>
            </a:r>
            <a:endParaRPr lang="pt-BR" dirty="0" smtClean="0"/>
          </a:p>
          <a:p>
            <a:pPr>
              <a:buNone/>
            </a:pPr>
            <a:endParaRPr lang="pt-BR" dirty="0" smtClean="0"/>
          </a:p>
          <a:p>
            <a:endParaRPr lang="en-US" dirty="0"/>
          </a:p>
        </p:txBody>
      </p:sp>
      <p:pic>
        <p:nvPicPr>
          <p:cNvPr id="6147" name="Picture 3" descr="C:\Users\Jerry\Desktop\Palestra\dipo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838200"/>
            <a:ext cx="2514600" cy="5373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r>
              <a:rPr lang="pt-BR" dirty="0" smtClean="0"/>
              <a:t>Duas antenas ou duplexador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endParaRPr lang="en-US" dirty="0"/>
          </a:p>
        </p:txBody>
      </p:sp>
      <p:pic>
        <p:nvPicPr>
          <p:cNvPr id="7170" name="Picture 2" descr="C:\Users\Jerry\Desktop\Palestra\figur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4737100" cy="435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/>
          <a:lstStyle/>
          <a:p>
            <a:r>
              <a:rPr lang="pt-BR" dirty="0" smtClean="0"/>
              <a:t>Pode ocorrer diferença na cobertura 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en-US" dirty="0"/>
          </a:p>
        </p:txBody>
      </p:sp>
      <p:pic>
        <p:nvPicPr>
          <p:cNvPr id="8194" name="Picture 2" descr="C:\Users\Jerry\Desktop\Palestra\are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642218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pt-BR" dirty="0" smtClean="0"/>
              <a:t>Cabo Coaxial</a:t>
            </a:r>
          </a:p>
          <a:p>
            <a:pPr lvl="1"/>
            <a:r>
              <a:rPr lang="pt-BR" dirty="0" smtClean="0"/>
              <a:t>Boa qualidade</a:t>
            </a:r>
          </a:p>
          <a:p>
            <a:pPr lvl="1"/>
            <a:r>
              <a:rPr lang="pt-BR" dirty="0" smtClean="0"/>
              <a:t>Menor comprimento possível</a:t>
            </a:r>
          </a:p>
          <a:p>
            <a:pPr lvl="1"/>
            <a:r>
              <a:rPr lang="en-US" dirty="0" err="1" smtClean="0"/>
              <a:t>Conectores</a:t>
            </a:r>
            <a:r>
              <a:rPr lang="en-US" dirty="0" smtClean="0"/>
              <a:t> </a:t>
            </a:r>
            <a:r>
              <a:rPr lang="en-US" dirty="0" err="1" smtClean="0"/>
              <a:t>prateados</a:t>
            </a:r>
            <a:endParaRPr lang="pt-BR" dirty="0"/>
          </a:p>
          <a:p>
            <a:pPr lvl="1"/>
            <a:r>
              <a:rPr lang="pt-BR" dirty="0" smtClean="0"/>
              <a:t>Perda por inserção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Duplexador</a:t>
            </a:r>
            <a:endParaRPr lang="en-US" dirty="0"/>
          </a:p>
        </p:txBody>
      </p:sp>
      <p:pic>
        <p:nvPicPr>
          <p:cNvPr id="9220" name="Picture 4" descr="C:\Users\Jerry\Desktop\Palestra\du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762501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Filtro de Cavidade</a:t>
            </a:r>
            <a:endParaRPr lang="en-US" dirty="0"/>
          </a:p>
        </p:txBody>
      </p:sp>
      <p:pic>
        <p:nvPicPr>
          <p:cNvPr id="10242" name="Picture 2" descr="C:\Users\Jerry\Desktop\Palestra\circuit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74" y="2734756"/>
            <a:ext cx="3844925" cy="2872296"/>
          </a:xfrm>
          <a:prstGeom prst="rect">
            <a:avLst/>
          </a:prstGeom>
          <a:noFill/>
        </p:spPr>
      </p:pic>
      <p:pic>
        <p:nvPicPr>
          <p:cNvPr id="10243" name="Picture 3" descr="C:\Users\Jerry\Desktop\Palestra\figura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43200"/>
            <a:ext cx="3695700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 ou 6 cavidades?</a:t>
            </a:r>
            <a:endParaRPr lang="en-US" dirty="0"/>
          </a:p>
        </p:txBody>
      </p:sp>
      <p:pic>
        <p:nvPicPr>
          <p:cNvPr id="11266" name="Picture 2" descr="C:\Users\Jerry\Desktop\Palestra\figura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057400"/>
            <a:ext cx="5341937" cy="3547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Tópicos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2"/>
          </p:nvPr>
        </p:nvSpPr>
        <p:spPr>
          <a:xfrm>
            <a:off x="914400" y="1447801"/>
            <a:ext cx="3352800" cy="3886200"/>
          </a:xfrm>
        </p:spPr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Funcionamento</a:t>
            </a:r>
          </a:p>
          <a:p>
            <a:r>
              <a:rPr lang="pt-BR" dirty="0" smtClean="0"/>
              <a:t>Custo e Licença</a:t>
            </a:r>
          </a:p>
          <a:p>
            <a:r>
              <a:rPr lang="pt-BR" dirty="0" smtClean="0"/>
              <a:t>Receptor</a:t>
            </a:r>
          </a:p>
          <a:p>
            <a:r>
              <a:rPr lang="pt-BR" dirty="0" smtClean="0"/>
              <a:t>Transmissor</a:t>
            </a:r>
          </a:p>
          <a:p>
            <a:r>
              <a:rPr lang="pt-BR" dirty="0" smtClean="0"/>
              <a:t>A controladora</a:t>
            </a:r>
          </a:p>
          <a:p>
            <a:r>
              <a:rPr lang="pt-BR" dirty="0" err="1" smtClean="0"/>
              <a:t>Subtom</a:t>
            </a:r>
            <a:endParaRPr lang="pt-BR" dirty="0" smtClean="0"/>
          </a:p>
          <a:p>
            <a:r>
              <a:rPr lang="pt-BR" dirty="0" smtClean="0"/>
              <a:t>Sistema Irradiante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1447800"/>
            <a:ext cx="4041775" cy="3951288"/>
          </a:xfrm>
        </p:spPr>
        <p:txBody>
          <a:bodyPr>
            <a:normAutofit/>
          </a:bodyPr>
          <a:lstStyle/>
          <a:p>
            <a:r>
              <a:rPr lang="pt-BR" dirty="0" smtClean="0"/>
              <a:t>Duplexador</a:t>
            </a:r>
          </a:p>
          <a:p>
            <a:r>
              <a:rPr lang="pt-BR" dirty="0" smtClean="0"/>
              <a:t>Fonte</a:t>
            </a:r>
          </a:p>
          <a:p>
            <a:r>
              <a:rPr lang="pt-BR" dirty="0" smtClean="0"/>
              <a:t>Mantenedor</a:t>
            </a:r>
          </a:p>
          <a:p>
            <a:r>
              <a:rPr lang="pt-BR" dirty="0" smtClean="0"/>
              <a:t>Portadoras</a:t>
            </a:r>
          </a:p>
          <a:p>
            <a:r>
              <a:rPr lang="pt-BR" dirty="0" err="1" smtClean="0"/>
              <a:t>Echolink</a:t>
            </a:r>
            <a:r>
              <a:rPr lang="pt-BR" dirty="0" smtClean="0"/>
              <a:t> </a:t>
            </a:r>
          </a:p>
          <a:p>
            <a:r>
              <a:rPr lang="pt-BR" dirty="0" smtClean="0"/>
              <a:t>D-Star</a:t>
            </a:r>
          </a:p>
          <a:p>
            <a:r>
              <a:rPr lang="pt-BR" dirty="0" smtClean="0"/>
              <a:t>Perguntas e Respostas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Filtro Passa banda/Rejeita banda</a:t>
            </a:r>
            <a:endParaRPr lang="en-US" dirty="0"/>
          </a:p>
        </p:txBody>
      </p:sp>
      <p:pic>
        <p:nvPicPr>
          <p:cNvPr id="12290" name="Picture 2" descr="C:\Users\Jerry\Desktop\Palestra\grafic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52600"/>
            <a:ext cx="7093449" cy="4280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pt-BR" dirty="0" err="1" smtClean="0"/>
              <a:t>Desensibilização</a:t>
            </a:r>
            <a:r>
              <a:rPr lang="pt-BR" dirty="0" smtClean="0"/>
              <a:t> (Corte TX)</a:t>
            </a:r>
            <a:endParaRPr lang="en-US" dirty="0" smtClean="0"/>
          </a:p>
          <a:p>
            <a:r>
              <a:rPr lang="pt-BR" dirty="0" smtClean="0"/>
              <a:t>Perda por inserção</a:t>
            </a:r>
          </a:p>
          <a:p>
            <a:r>
              <a:rPr lang="pt-BR" dirty="0" smtClean="0"/>
              <a:t>Cabeamento das cavidades</a:t>
            </a:r>
          </a:p>
          <a:p>
            <a:r>
              <a:rPr lang="pt-BR" dirty="0" smtClean="0"/>
              <a:t>Melhor 5W com bom RX que 50W surda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1905000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Equipamentos para ajuste</a:t>
            </a:r>
          </a:p>
          <a:p>
            <a:pPr lvl="1"/>
            <a:r>
              <a:rPr lang="pt-BR" dirty="0" smtClean="0"/>
              <a:t>Analisador de Espectro com gerador de varredura</a:t>
            </a:r>
          </a:p>
          <a:p>
            <a:pPr lvl="1"/>
            <a:r>
              <a:rPr lang="pt-BR" dirty="0" smtClean="0"/>
              <a:t>Analisador de Rede</a:t>
            </a:r>
          </a:p>
          <a:p>
            <a:pPr lvl="1"/>
            <a:r>
              <a:rPr lang="pt-BR" dirty="0" smtClean="0"/>
              <a:t>Monitor de Serviço</a:t>
            </a:r>
            <a:endParaRPr lang="en-US" dirty="0"/>
          </a:p>
        </p:txBody>
      </p:sp>
      <p:pic>
        <p:nvPicPr>
          <p:cNvPr id="14338" name="Picture 2" descr="C:\Users\Jerry\Desktop\Palestra\Untitl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38400"/>
            <a:ext cx="3962400" cy="2973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pt-BR" dirty="0" smtClean="0"/>
              <a:t>Ajuste de “ouvido”</a:t>
            </a:r>
          </a:p>
          <a:p>
            <a:pPr lvl="1"/>
            <a:r>
              <a:rPr lang="pt-BR" dirty="0" smtClean="0"/>
              <a:t>Ajuste passante/</a:t>
            </a:r>
            <a:r>
              <a:rPr lang="pt-BR" dirty="0" err="1" smtClean="0"/>
              <a:t>rejeitante</a:t>
            </a:r>
            <a:r>
              <a:rPr lang="pt-BR" dirty="0" smtClean="0"/>
              <a:t> de cada cavidade</a:t>
            </a:r>
          </a:p>
          <a:p>
            <a:pPr lvl="1"/>
            <a:r>
              <a:rPr lang="pt-BR" dirty="0" smtClean="0"/>
              <a:t>Conecte todas as cavidades e repasse ajuste</a:t>
            </a:r>
          </a:p>
          <a:p>
            <a:pPr lvl="1"/>
            <a:r>
              <a:rPr lang="pt-BR" dirty="0" smtClean="0"/>
              <a:t>Menor ruído branco</a:t>
            </a:r>
          </a:p>
          <a:p>
            <a:pPr lvl="1"/>
            <a:r>
              <a:rPr lang="pt-BR" dirty="0" smtClean="0"/>
              <a:t>Verifique </a:t>
            </a:r>
            <a:r>
              <a:rPr lang="pt-BR" dirty="0" err="1" smtClean="0"/>
              <a:t>desensibilização</a:t>
            </a:r>
            <a:endParaRPr lang="pt-BR" dirty="0" smtClean="0"/>
          </a:p>
          <a:p>
            <a:pPr lvl="1"/>
            <a:r>
              <a:rPr lang="pt-BR" dirty="0" smtClean="0"/>
              <a:t>Transmissor com potência ajustável </a:t>
            </a:r>
          </a:p>
          <a:p>
            <a:pPr lvl="1"/>
            <a:r>
              <a:rPr lang="pt-BR" dirty="0" err="1" smtClean="0"/>
              <a:t>Rejeitante</a:t>
            </a:r>
            <a:r>
              <a:rPr lang="pt-BR" dirty="0" smtClean="0"/>
              <a:t> acompanha passante</a:t>
            </a:r>
          </a:p>
          <a:p>
            <a:pPr lvl="1"/>
            <a:r>
              <a:rPr lang="pt-BR" dirty="0" smtClean="0"/>
              <a:t>Usar uma cavidade como filtro com duas antenas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Fonte de Alimentação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 sobra de corrente</a:t>
            </a:r>
          </a:p>
          <a:p>
            <a:r>
              <a:rPr lang="pt-BR" dirty="0" smtClean="0"/>
              <a:t>Boa qualidade</a:t>
            </a:r>
          </a:p>
          <a:p>
            <a:r>
              <a:rPr lang="pt-BR" dirty="0" smtClean="0"/>
              <a:t>Cuidado com as chaveadas</a:t>
            </a:r>
          </a:p>
          <a:p>
            <a:r>
              <a:rPr lang="pt-BR" dirty="0" smtClean="0"/>
              <a:t>Flutuador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Papel do Mantenedor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Disponibilidade de tempo</a:t>
            </a:r>
          </a:p>
          <a:p>
            <a:r>
              <a:rPr lang="pt-BR" dirty="0" smtClean="0"/>
              <a:t>Acostume-se as reclamações</a:t>
            </a:r>
          </a:p>
          <a:p>
            <a:r>
              <a:rPr lang="pt-BR" dirty="0" smtClean="0"/>
              <a:t>Escolha bem de quem aceita ajuda</a:t>
            </a:r>
          </a:p>
          <a:p>
            <a:r>
              <a:rPr lang="pt-BR" dirty="0" smtClean="0"/>
              <a:t>Quanto maior o quintal, mais difícil de cuidar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Portadoras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Como lidar com elas</a:t>
            </a:r>
          </a:p>
          <a:p>
            <a:r>
              <a:rPr lang="pt-BR" dirty="0" smtClean="0"/>
              <a:t>Identificador de Portadoras</a:t>
            </a:r>
          </a:p>
          <a:p>
            <a:r>
              <a:rPr lang="pt-BR" dirty="0" smtClean="0"/>
              <a:t>Denuncias através de Clubes ou LABRE</a:t>
            </a:r>
          </a:p>
          <a:p>
            <a:pPr>
              <a:buNone/>
            </a:pPr>
            <a:endParaRPr lang="pt-BR" dirty="0" smtClean="0"/>
          </a:p>
        </p:txBody>
      </p:sp>
      <p:pic>
        <p:nvPicPr>
          <p:cNvPr id="16386" name="Picture 2" descr="C:\Users\Jerry\Desktop\Palestra\ip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203150"/>
            <a:ext cx="5791200" cy="3152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762000"/>
          </a:xfrm>
        </p:spPr>
        <p:txBody>
          <a:bodyPr/>
          <a:lstStyle/>
          <a:p>
            <a:r>
              <a:rPr lang="pt-BR" dirty="0" smtClean="0"/>
              <a:t>Triangulação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410" name="Picture 2" descr="C:\Users\Jerry\Desktop\Palestra\portad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27914"/>
            <a:ext cx="7315200" cy="4915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Echolink</a:t>
            </a:r>
            <a:endParaRPr lang="en-US" dirty="0"/>
          </a:p>
        </p:txBody>
      </p:sp>
      <p:pic>
        <p:nvPicPr>
          <p:cNvPr id="18434" name="Picture 2" descr="C:\Users\Jerry\Desktop\Palestra\EchoLink_Station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819900" cy="435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Jerry\Desktop\Palestra\Echolink Sala Brasile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8232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é uma estação repetidora?</a:t>
            </a:r>
          </a:p>
        </p:txBody>
      </p:sp>
      <p:pic>
        <p:nvPicPr>
          <p:cNvPr id="4" name="Imagem 3" descr="Diagr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438399"/>
            <a:ext cx="6830725" cy="3739899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D-Star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352800"/>
          </a:xfrm>
        </p:spPr>
        <p:txBody>
          <a:bodyPr>
            <a:normAutofit/>
          </a:bodyPr>
          <a:lstStyle/>
          <a:p>
            <a:r>
              <a:rPr lang="pt-BR" dirty="0" smtClean="0"/>
              <a:t>História</a:t>
            </a:r>
          </a:p>
          <a:p>
            <a:pPr lvl="1"/>
            <a:r>
              <a:rPr lang="pt-BR" dirty="0" smtClean="0"/>
              <a:t>Japão 		1.300.000</a:t>
            </a:r>
          </a:p>
          <a:p>
            <a:pPr lvl="1"/>
            <a:r>
              <a:rPr lang="pt-BR" dirty="0" smtClean="0"/>
              <a:t>EUA 		   723.000</a:t>
            </a:r>
          </a:p>
          <a:p>
            <a:pPr lvl="1"/>
            <a:r>
              <a:rPr lang="pt-BR" dirty="0" smtClean="0"/>
              <a:t>Tailândia 	   177.000</a:t>
            </a:r>
          </a:p>
          <a:p>
            <a:pPr lvl="1"/>
            <a:r>
              <a:rPr lang="pt-BR" dirty="0" smtClean="0"/>
              <a:t>Coréia do Sul 	   141.000</a:t>
            </a:r>
          </a:p>
          <a:p>
            <a:pPr lvl="1"/>
            <a:r>
              <a:rPr lang="pt-BR" dirty="0" smtClean="0"/>
              <a:t>Brasil		     32.000</a:t>
            </a:r>
          </a:p>
          <a:p>
            <a:endParaRPr lang="pt-BR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533401"/>
            <a:ext cx="8229600" cy="3200400"/>
          </a:xfrm>
        </p:spPr>
        <p:txBody>
          <a:bodyPr/>
          <a:lstStyle/>
          <a:p>
            <a:r>
              <a:rPr lang="pt-BR" dirty="0" smtClean="0"/>
              <a:t>Vantagens</a:t>
            </a:r>
          </a:p>
          <a:p>
            <a:pPr lvl="1"/>
            <a:r>
              <a:rPr lang="pt-BR" dirty="0" smtClean="0"/>
              <a:t>Áudio sem ruídos ou interferências</a:t>
            </a:r>
          </a:p>
          <a:p>
            <a:pPr lvl="1"/>
            <a:r>
              <a:rPr lang="pt-BR" dirty="0" smtClean="0"/>
              <a:t>Controle de acesso</a:t>
            </a:r>
          </a:p>
          <a:p>
            <a:pPr lvl="1"/>
            <a:r>
              <a:rPr lang="pt-BR" dirty="0" smtClean="0"/>
              <a:t>Largura de banda</a:t>
            </a:r>
          </a:p>
          <a:p>
            <a:pPr lvl="1"/>
            <a:r>
              <a:rPr lang="pt-BR" dirty="0" smtClean="0"/>
              <a:t>Comunicação mundial</a:t>
            </a:r>
          </a:p>
          <a:p>
            <a:pPr lvl="1"/>
            <a:r>
              <a:rPr lang="pt-BR" dirty="0" err="1" smtClean="0"/>
              <a:t>Logs</a:t>
            </a:r>
            <a:endParaRPr lang="en-US" dirty="0"/>
          </a:p>
        </p:txBody>
      </p:sp>
      <p:pic>
        <p:nvPicPr>
          <p:cNvPr id="4" name="Picture 2" descr="C:\Users\Jerry\Desktop\Palestra\dstar_spec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038600"/>
            <a:ext cx="5410200" cy="2013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533401"/>
            <a:ext cx="8229600" cy="3505200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Desvantagens</a:t>
            </a:r>
          </a:p>
          <a:p>
            <a:pPr lvl="1"/>
            <a:r>
              <a:rPr lang="pt-BR" dirty="0" smtClean="0"/>
              <a:t>Alto Custo</a:t>
            </a:r>
          </a:p>
          <a:p>
            <a:pPr lvl="1"/>
            <a:r>
              <a:rPr lang="pt-BR" dirty="0" smtClean="0"/>
              <a:t>Áudio “robotizado”</a:t>
            </a:r>
          </a:p>
          <a:p>
            <a:pPr lvl="1"/>
            <a:r>
              <a:rPr lang="pt-BR" dirty="0" smtClean="0"/>
              <a:t>Problemas de conexão</a:t>
            </a:r>
          </a:p>
          <a:p>
            <a:pPr lvl="1"/>
            <a:r>
              <a:rPr lang="pt-BR" dirty="0" smtClean="0"/>
              <a:t>Apenas um fabricante comercializa equipamentos</a:t>
            </a:r>
          </a:p>
          <a:p>
            <a:pPr lvl="1"/>
            <a:r>
              <a:rPr lang="pt-BR" dirty="0" smtClean="0"/>
              <a:t>Controladora complexa</a:t>
            </a:r>
          </a:p>
          <a:p>
            <a:pPr lvl="1">
              <a:buNone/>
            </a:pPr>
            <a:endParaRPr lang="pt-BR" dirty="0" smtClean="0"/>
          </a:p>
          <a:p>
            <a:r>
              <a:rPr lang="pt-BR" dirty="0" smtClean="0"/>
              <a:t>Repetidoras analógicas podem operar no modo D-Star, mas sem sistema gateway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Incidentes do CRAM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pt-BR" dirty="0" smtClean="0"/>
              <a:t>O sabotador</a:t>
            </a:r>
          </a:p>
          <a:p>
            <a:r>
              <a:rPr lang="pt-BR" dirty="0" smtClean="0"/>
              <a:t>Ninho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Jerry\Desktop\Palestra\pic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318915" cy="4748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Perguntas e Respostas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4343400"/>
            <a:ext cx="8229600" cy="1600200"/>
          </a:xfrm>
        </p:spPr>
        <p:txBody>
          <a:bodyPr/>
          <a:lstStyle/>
          <a:p>
            <a:r>
              <a:rPr lang="pt-BR" dirty="0"/>
              <a:t>N</a:t>
            </a:r>
            <a:r>
              <a:rPr lang="pt-BR" dirty="0" smtClean="0"/>
              <a:t>ovo portal do </a:t>
            </a:r>
            <a:r>
              <a:rPr lang="pt-BR" dirty="0" smtClean="0">
                <a:hlinkClick r:id="rId2"/>
              </a:rPr>
              <a:t>www.cram.org.br</a:t>
            </a:r>
            <a:r>
              <a:rPr lang="pt-BR" dirty="0" smtClean="0"/>
              <a:t> </a:t>
            </a:r>
          </a:p>
          <a:p>
            <a:r>
              <a:rPr lang="pt-BR" dirty="0" smtClean="0">
                <a:hlinkClick r:id="rId3"/>
              </a:rPr>
              <a:t>www.hamtronix.com.br</a:t>
            </a:r>
            <a:endParaRPr lang="pt-B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2895600"/>
          </a:xfrm>
        </p:spPr>
        <p:txBody>
          <a:bodyPr/>
          <a:lstStyle/>
          <a:p>
            <a:r>
              <a:rPr lang="pt-BR" dirty="0" smtClean="0"/>
              <a:t>Quais os benefícios?</a:t>
            </a:r>
          </a:p>
          <a:p>
            <a:pPr lvl="1"/>
            <a:r>
              <a:rPr lang="pt-BR" dirty="0" smtClean="0"/>
              <a:t>Maior distância nas comunicações</a:t>
            </a:r>
          </a:p>
          <a:p>
            <a:pPr lvl="1"/>
            <a:r>
              <a:rPr lang="pt-BR" dirty="0" smtClean="0"/>
              <a:t>Ponto de encontro</a:t>
            </a:r>
          </a:p>
          <a:p>
            <a:pPr lvl="1"/>
            <a:r>
              <a:rPr lang="pt-BR" dirty="0" smtClean="0"/>
              <a:t>Emergências</a:t>
            </a:r>
          </a:p>
          <a:p>
            <a:pPr lvl="1"/>
            <a:r>
              <a:rPr lang="pt-BR" dirty="0" smtClean="0"/>
              <a:t>Aprimoramento técnico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Funcionamento</a:t>
            </a:r>
            <a:endParaRPr lang="en-US" dirty="0"/>
          </a:p>
        </p:txBody>
      </p:sp>
      <p:pic>
        <p:nvPicPr>
          <p:cNvPr id="3074" name="Picture 2" descr="C:\Users\Jerry\Desktop\Palestra\repetidor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05000"/>
            <a:ext cx="5791200" cy="329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Custo e Licenciamento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399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Quanto custa montar uma repetidora?</a:t>
            </a:r>
          </a:p>
          <a:p>
            <a:r>
              <a:rPr lang="pt-BR" dirty="0" smtClean="0"/>
              <a:t>Quanto custa manter?</a:t>
            </a:r>
          </a:p>
          <a:p>
            <a:r>
              <a:rPr lang="pt-BR" dirty="0" smtClean="0"/>
              <a:t>Quem pode montar uma repetidora?</a:t>
            </a:r>
          </a:p>
          <a:p>
            <a:r>
              <a:rPr lang="pt-BR" dirty="0" smtClean="0"/>
              <a:t>Licenciamento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67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pt-BR" sz="3200" dirty="0" smtClean="0"/>
              <a:t>Quais os equipamentos necessários?</a:t>
            </a:r>
          </a:p>
        </p:txBody>
      </p:sp>
      <p:pic>
        <p:nvPicPr>
          <p:cNvPr id="4098" name="Picture 2" descr="C:\Users\Jerry\Desktop\Palestra\repetidora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752600"/>
            <a:ext cx="29241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Receptor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Como encontrar o COR ( Carrier </a:t>
            </a:r>
            <a:r>
              <a:rPr lang="pt-BR" dirty="0" err="1" smtClean="0"/>
              <a:t>Operated</a:t>
            </a:r>
            <a:r>
              <a:rPr lang="pt-BR" dirty="0" smtClean="0"/>
              <a:t> </a:t>
            </a:r>
            <a:r>
              <a:rPr lang="pt-BR" dirty="0" err="1" smtClean="0"/>
              <a:t>Relay</a:t>
            </a:r>
            <a:r>
              <a:rPr lang="pt-BR" dirty="0" smtClean="0"/>
              <a:t>)?</a:t>
            </a:r>
          </a:p>
          <a:p>
            <a:r>
              <a:rPr lang="pt-BR" dirty="0" smtClean="0"/>
              <a:t>Discriminador ou saída de falante?</a:t>
            </a:r>
          </a:p>
          <a:p>
            <a:r>
              <a:rPr lang="pt-BR" dirty="0" smtClean="0"/>
              <a:t>Sensibilidade</a:t>
            </a:r>
          </a:p>
          <a:p>
            <a:r>
              <a:rPr lang="pt-BR" dirty="0" smtClean="0"/>
              <a:t>Seletividade </a:t>
            </a:r>
          </a:p>
          <a:p>
            <a:r>
              <a:rPr lang="pt-BR" dirty="0" err="1" smtClean="0"/>
              <a:t>S-Meter</a:t>
            </a:r>
            <a:r>
              <a:rPr lang="pt-BR" dirty="0" smtClean="0"/>
              <a:t> analógico</a:t>
            </a:r>
          </a:p>
          <a:p>
            <a:r>
              <a:rPr lang="pt-BR" dirty="0" smtClean="0"/>
              <a:t>HT (Nem pensar!)</a:t>
            </a:r>
          </a:p>
          <a:p>
            <a:endParaRPr lang="en-US" dirty="0"/>
          </a:p>
        </p:txBody>
      </p:sp>
      <p:pic>
        <p:nvPicPr>
          <p:cNvPr id="2050" name="Picture 2" descr="C:\Users\Jerry\Desktop\Palestra\filtr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572000" cy="112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Transmissor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Filtros de harmônicos</a:t>
            </a:r>
          </a:p>
          <a:p>
            <a:r>
              <a:rPr lang="pt-BR" dirty="0" smtClean="0"/>
              <a:t>Bom dissipador de calor (ventoinha)</a:t>
            </a:r>
          </a:p>
          <a:p>
            <a:endParaRPr lang="pt-B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403</Words>
  <Application>Microsoft Office PowerPoint</Application>
  <PresentationFormat>Apresentação na tela (4:3)</PresentationFormat>
  <Paragraphs>137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Tema do Office</vt:lpstr>
      <vt:lpstr>Estações Repetidoras</vt:lpstr>
      <vt:lpstr>Tópicos</vt:lpstr>
      <vt:lpstr>Introdução</vt:lpstr>
      <vt:lpstr>Slide 4</vt:lpstr>
      <vt:lpstr>Funcionamento</vt:lpstr>
      <vt:lpstr>Custo e Licenciamento</vt:lpstr>
      <vt:lpstr>Quais os equipamentos necessários?</vt:lpstr>
      <vt:lpstr>O Receptor</vt:lpstr>
      <vt:lpstr>O Transmissor</vt:lpstr>
      <vt:lpstr>Controladora </vt:lpstr>
      <vt:lpstr>Slide 11</vt:lpstr>
      <vt:lpstr>Subtom</vt:lpstr>
      <vt:lpstr>Sistema Irradiante</vt:lpstr>
      <vt:lpstr>Slide 14</vt:lpstr>
      <vt:lpstr>Slide 15</vt:lpstr>
      <vt:lpstr>Slide 16</vt:lpstr>
      <vt:lpstr>Duplexador</vt:lpstr>
      <vt:lpstr>Filtro de Cavidade</vt:lpstr>
      <vt:lpstr>4 ou 6 cavidades?</vt:lpstr>
      <vt:lpstr>Filtro Passa banda/Rejeita banda</vt:lpstr>
      <vt:lpstr>Slide 21</vt:lpstr>
      <vt:lpstr>Slide 22</vt:lpstr>
      <vt:lpstr>Slide 23</vt:lpstr>
      <vt:lpstr>Fonte de Alimentação</vt:lpstr>
      <vt:lpstr>Papel do Mantenedor</vt:lpstr>
      <vt:lpstr>Portadoras</vt:lpstr>
      <vt:lpstr>Slide 27</vt:lpstr>
      <vt:lpstr>Echolink</vt:lpstr>
      <vt:lpstr>Slide 29</vt:lpstr>
      <vt:lpstr>D-Star</vt:lpstr>
      <vt:lpstr>Slide 31</vt:lpstr>
      <vt:lpstr>Slide 32</vt:lpstr>
      <vt:lpstr>Incidentes do CRAM</vt:lpstr>
      <vt:lpstr>Slide 34</vt:lpstr>
      <vt:lpstr>Perguntas e Respostas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Estações Repetidoras</dc:title>
  <dc:creator>Jerry</dc:creator>
  <cp:lastModifiedBy>Jerry</cp:lastModifiedBy>
  <cp:revision>91</cp:revision>
  <dcterms:created xsi:type="dcterms:W3CDTF">2010-11-12T14:11:43Z</dcterms:created>
  <dcterms:modified xsi:type="dcterms:W3CDTF">2010-11-21T11:44:42Z</dcterms:modified>
</cp:coreProperties>
</file>